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2" r:id="rId2"/>
    <p:sldId id="257" r:id="rId3"/>
    <p:sldId id="307" r:id="rId4"/>
    <p:sldId id="303" r:id="rId5"/>
    <p:sldId id="285" r:id="rId6"/>
    <p:sldId id="305" r:id="rId7"/>
    <p:sldId id="299" r:id="rId8"/>
    <p:sldId id="309" r:id="rId9"/>
    <p:sldId id="278" r:id="rId10"/>
    <p:sldId id="294" r:id="rId11"/>
    <p:sldId id="290" r:id="rId12"/>
    <p:sldId id="308" r:id="rId13"/>
    <p:sldId id="304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302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307"/>
          </p14:sldIdLst>
        </p14:section>
        <p14:section name="02 What is Data Science?" id="{D004E2EC-B2D2-4F95-A01D-C90D0CE95CDB}">
          <p14:sldIdLst>
            <p14:sldId id="303"/>
            <p14:sldId id="285"/>
            <p14:sldId id="305"/>
          </p14:sldIdLst>
        </p14:section>
        <p14:section name="03 The Fundamentals of Power BI" id="{DDD30065-BC03-4C9D-8FF2-52460EC9B4F4}">
          <p14:sldIdLst>
            <p14:sldId id="299"/>
            <p14:sldId id="309"/>
          </p14:sldIdLst>
        </p14:section>
        <p14:section name="04 The Best Practices for Visualization" id="{3D296992-B957-4696-8E42-D3432FC225FE}">
          <p14:sldIdLst>
            <p14:sldId id="278"/>
            <p14:sldId id="294"/>
          </p14:sldIdLst>
        </p14:section>
        <p14:section name="05 Tools &amp; Technologies, Job strategies and CTC" id="{D7A576BD-4F7A-4B8C-9970-60EFC20E329B}">
          <p14:sldIdLst>
            <p14:sldId id="290"/>
          </p14:sldIdLst>
        </p14:section>
        <p14:section name="06 Demo on Power BI" id="{8F9ED421-E6D8-429A-8481-C7C087C6EC09}">
          <p14:sldIdLst>
            <p14:sldId id="308"/>
          </p14:sldIdLst>
        </p14:section>
        <p14:section name="Archive" id="{50520B23-E549-49CA-817B-EA2271E104E8}">
          <p14:sldIdLst>
            <p14:sldId id="304"/>
          </p14:sldIdLst>
        </p14:section>
        <p14:section name="Q&amp;A Session" id="{A8AD9179-485B-4868-8754-74C90074B6CD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B4A"/>
    <a:srgbClr val="FED57A"/>
    <a:srgbClr val="75CA75"/>
    <a:srgbClr val="9AD898"/>
    <a:srgbClr val="748BFD"/>
    <a:srgbClr val="F9607F"/>
    <a:srgbClr val="CAFECC"/>
    <a:srgbClr val="8BFFBF"/>
    <a:srgbClr val="00B050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6706" autoAdjust="0"/>
  </p:normalViewPr>
  <p:slideViewPr>
    <p:cSldViewPr snapToGrid="0">
      <p:cViewPr>
        <p:scale>
          <a:sx n="100" d="100"/>
          <a:sy n="100" d="100"/>
        </p:scale>
        <p:origin x="18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31-Jan-23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Industry 3.0, we automate processes using logic processors and information technology. These processes often operate largely without human interference, but there is still a human aspect behind it. Where Industry 4.0 comes in is with the availability and use of vast quantities of data on the production floor.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89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85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Source:https://www.payscale.com/research/IN/Job=Data_Scientist/Salary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7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https://www.cisco.com/c/en/us/products/security/machine-learning-security.html#~how-ml-helps-security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7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31-Jan-23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1BA9D70-22EA-4278-BE9A-02A03B39978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 on paper">
            <a:extLst>
              <a:ext uri="{FF2B5EF4-FFF2-40B4-BE49-F238E27FC236}">
                <a16:creationId xmlns:a16="http://schemas.microsoft.com/office/drawing/2014/main" id="{81F1A91A-3A67-466D-9AAC-61C027515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" y="0"/>
            <a:ext cx="103236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3594" y="0"/>
            <a:ext cx="12195594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8433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sing Power BI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31 January, 2023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File:New Power BI Logo.svg - Wikimedia Commons">
            <a:extLst>
              <a:ext uri="{FF2B5EF4-FFF2-40B4-BE49-F238E27FC236}">
                <a16:creationId xmlns:a16="http://schemas.microsoft.com/office/drawing/2014/main" id="{4F8B05C4-8507-4540-9463-E2C6C8B5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1" y="1004119"/>
            <a:ext cx="413929" cy="4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12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E2E1B-0642-446F-AB54-7611CED9C200}"/>
              </a:ext>
            </a:extLst>
          </p:cNvPr>
          <p:cNvCxnSpPr/>
          <p:nvPr/>
        </p:nvCxnSpPr>
        <p:spPr>
          <a:xfrm flipV="1">
            <a:off x="7362825" y="1571738"/>
            <a:ext cx="0" cy="36615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Power BI Best Practices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8A741B-4FFF-451B-9CB5-332A5DF7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0" y="1874703"/>
            <a:ext cx="3108593" cy="31085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0145F3-CFD7-4102-A2CF-DF00D1BEB5AE}"/>
              </a:ext>
            </a:extLst>
          </p:cNvPr>
          <p:cNvGrpSpPr/>
          <p:nvPr/>
        </p:nvGrpSpPr>
        <p:grpSpPr>
          <a:xfrm>
            <a:off x="1114697" y="4405450"/>
            <a:ext cx="5871815" cy="937436"/>
            <a:chOff x="1114697" y="4700035"/>
            <a:chExt cx="5871815" cy="9374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2E5BA-E761-473E-B444-3453889101AE}"/>
                </a:ext>
              </a:extLst>
            </p:cNvPr>
            <p:cNvGrpSpPr/>
            <p:nvPr/>
          </p:nvGrpSpPr>
          <p:grpSpPr>
            <a:xfrm>
              <a:off x="1114697" y="4700035"/>
              <a:ext cx="5871815" cy="937436"/>
              <a:chOff x="-288974" y="4646202"/>
              <a:chExt cx="5871815" cy="937436"/>
            </a:xfrm>
          </p:grpSpPr>
          <p:grpSp>
            <p:nvGrpSpPr>
              <p:cNvPr id="12" name="Group 40">
                <a:extLst>
                  <a:ext uri="{FF2B5EF4-FFF2-40B4-BE49-F238E27FC236}">
                    <a16:creationId xmlns:a16="http://schemas.microsoft.com/office/drawing/2014/main" id="{B3FA31C7-9714-4107-B832-0BDC0663E662}"/>
                  </a:ext>
                </a:extLst>
              </p:cNvPr>
              <p:cNvGrpSpPr/>
              <p:nvPr/>
            </p:nvGrpSpPr>
            <p:grpSpPr>
              <a:xfrm>
                <a:off x="-288974" y="4659821"/>
                <a:ext cx="4811096" cy="899765"/>
                <a:chOff x="-101517" y="3463613"/>
                <a:chExt cx="3608322" cy="674824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64E18DD-2CFD-4C7D-A33E-C3B91D2D1C3A}"/>
                    </a:ext>
                  </a:extLst>
                </p:cNvPr>
                <p:cNvSpPr txBox="1"/>
                <p:nvPr/>
              </p:nvSpPr>
              <p:spPr>
                <a:xfrm>
                  <a:off x="2909285" y="3463613"/>
                  <a:ext cx="597520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5CA7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Design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BA877C3-D96E-4257-8875-C435495D2F59}"/>
                    </a:ext>
                  </a:extLst>
                </p:cNvPr>
                <p:cNvSpPr txBox="1"/>
                <p:nvPr/>
              </p:nvSpPr>
              <p:spPr>
                <a:xfrm>
                  <a:off x="-101517" y="3676916"/>
                  <a:ext cx="3608322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Use white or light colors, shorten numbers, use tooltips to provide additional information, use meaningful names, allow users to personalize reports, follow a solid color scheme (logo)</a:t>
                  </a:r>
                </a:p>
              </p:txBody>
            </p:sp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EAC2735-B327-4CB6-9E8A-AD9AF5D949B1}"/>
                  </a:ext>
                </a:extLst>
              </p:cNvPr>
              <p:cNvSpPr/>
              <p:nvPr/>
            </p:nvSpPr>
            <p:spPr>
              <a:xfrm>
                <a:off x="4617778" y="4646202"/>
                <a:ext cx="965063" cy="937436"/>
              </a:xfrm>
              <a:prstGeom prst="ellipse">
                <a:avLst/>
              </a:prstGeom>
              <a:solidFill>
                <a:srgbClr val="75CA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9593E4A-2163-4E3B-BEEA-3C5863642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4841196"/>
              <a:ext cx="655113" cy="65511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660F60-5DF4-4FC7-92B1-3BEC5ED48AED}"/>
              </a:ext>
            </a:extLst>
          </p:cNvPr>
          <p:cNvGrpSpPr/>
          <p:nvPr/>
        </p:nvGrpSpPr>
        <p:grpSpPr>
          <a:xfrm>
            <a:off x="1348767" y="3048264"/>
            <a:ext cx="5707004" cy="937436"/>
            <a:chOff x="1348767" y="3342849"/>
            <a:chExt cx="5707004" cy="93743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9C34A1-5184-4876-A929-970269A9E270}"/>
                </a:ext>
              </a:extLst>
            </p:cNvPr>
            <p:cNvGrpSpPr/>
            <p:nvPr/>
          </p:nvGrpSpPr>
          <p:grpSpPr>
            <a:xfrm>
              <a:off x="1348767" y="3342849"/>
              <a:ext cx="5707004" cy="937436"/>
              <a:chOff x="-124163" y="3302039"/>
              <a:chExt cx="5707004" cy="937436"/>
            </a:xfrm>
          </p:grpSpPr>
          <p:grpSp>
            <p:nvGrpSpPr>
              <p:cNvPr id="8" name="Group 39">
                <a:extLst>
                  <a:ext uri="{FF2B5EF4-FFF2-40B4-BE49-F238E27FC236}">
                    <a16:creationId xmlns:a16="http://schemas.microsoft.com/office/drawing/2014/main" id="{58C57C75-5FD4-4DAF-8639-DC8AAAC161F3}"/>
                  </a:ext>
                </a:extLst>
              </p:cNvPr>
              <p:cNvGrpSpPr/>
              <p:nvPr/>
            </p:nvGrpSpPr>
            <p:grpSpPr>
              <a:xfrm>
                <a:off x="-124163" y="3315651"/>
                <a:ext cx="4646287" cy="887067"/>
                <a:chOff x="22092" y="2455489"/>
                <a:chExt cx="3484716" cy="665301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D1DA025-85E3-4747-B48C-EF9191CC95F8}"/>
                    </a:ext>
                  </a:extLst>
                </p:cNvPr>
                <p:cNvSpPr txBox="1"/>
                <p:nvPr/>
              </p:nvSpPr>
              <p:spPr>
                <a:xfrm>
                  <a:off x="252383" y="2455489"/>
                  <a:ext cx="3254425" cy="2154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F9BB4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Performance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5137A88-6931-45A8-86B2-A7CC7768FD33}"/>
                    </a:ext>
                  </a:extLst>
                </p:cNvPr>
                <p:cNvSpPr txBox="1"/>
                <p:nvPr/>
              </p:nvSpPr>
              <p:spPr>
                <a:xfrm>
                  <a:off x="22092" y="2659269"/>
                  <a:ext cx="3484713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Limit number of visualizations, remove unnecessary interactions, limit complex measures, use star schema, import only necessary fields, reduce queries, reduce data loaded</a:t>
                  </a:r>
                </a:p>
              </p:txBody>
            </p: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E438E58-6733-47E1-8D76-9F0D2ADC89C2}"/>
                  </a:ext>
                </a:extLst>
              </p:cNvPr>
              <p:cNvSpPr/>
              <p:nvPr/>
            </p:nvSpPr>
            <p:spPr>
              <a:xfrm>
                <a:off x="4617778" y="3302039"/>
                <a:ext cx="965063" cy="937436"/>
              </a:xfrm>
              <a:prstGeom prst="ellipse">
                <a:avLst/>
              </a:prstGeom>
              <a:solidFill>
                <a:srgbClr val="FED5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3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7C3BDC6-4DA2-43BF-8D75-08EC06B8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354" y="3498682"/>
              <a:ext cx="625769" cy="6257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E2F0BF-06D4-465F-9012-EED172812B31}"/>
              </a:ext>
            </a:extLst>
          </p:cNvPr>
          <p:cNvGrpSpPr/>
          <p:nvPr/>
        </p:nvGrpSpPr>
        <p:grpSpPr>
          <a:xfrm>
            <a:off x="1655822" y="1665203"/>
            <a:ext cx="5399949" cy="960874"/>
            <a:chOff x="1655822" y="1959788"/>
            <a:chExt cx="5399949" cy="9608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F36627-4B88-4E7E-8F01-98327D3ADA45}"/>
                </a:ext>
              </a:extLst>
            </p:cNvPr>
            <p:cNvGrpSpPr/>
            <p:nvPr/>
          </p:nvGrpSpPr>
          <p:grpSpPr>
            <a:xfrm>
              <a:off x="1655822" y="1959788"/>
              <a:ext cx="5399949" cy="960874"/>
              <a:chOff x="182892" y="1959788"/>
              <a:chExt cx="5399949" cy="960874"/>
            </a:xfrm>
          </p:grpSpPr>
          <p:grpSp>
            <p:nvGrpSpPr>
              <p:cNvPr id="4" name="Group 38">
                <a:extLst>
                  <a:ext uri="{FF2B5EF4-FFF2-40B4-BE49-F238E27FC236}">
                    <a16:creationId xmlns:a16="http://schemas.microsoft.com/office/drawing/2014/main" id="{491AD7E2-F5CB-42DD-91C6-A8B4D747F68F}"/>
                  </a:ext>
                </a:extLst>
              </p:cNvPr>
              <p:cNvGrpSpPr/>
              <p:nvPr/>
            </p:nvGrpSpPr>
            <p:grpSpPr>
              <a:xfrm>
                <a:off x="182892" y="2181719"/>
                <a:ext cx="4352585" cy="738943"/>
                <a:chOff x="52629" y="1605036"/>
                <a:chExt cx="3464808" cy="55420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599FD9-4B39-470B-AA0F-5B8A5754F316}"/>
                    </a:ext>
                  </a:extLst>
                </p:cNvPr>
                <p:cNvSpPr txBox="1"/>
                <p:nvPr/>
              </p:nvSpPr>
              <p:spPr>
                <a:xfrm>
                  <a:off x="2765846" y="1605036"/>
                  <a:ext cx="751591" cy="21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r"/>
                  <a:r>
                    <a:rPr lang="en-US" sz="1867" b="1" dirty="0">
                      <a:solidFill>
                        <a:srgbClr val="748BFD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Security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65874C0-2A8E-400B-BA4B-328B78DB714A}"/>
                    </a:ext>
                  </a:extLst>
                </p:cNvPr>
                <p:cNvSpPr txBox="1"/>
                <p:nvPr/>
              </p:nvSpPr>
              <p:spPr>
                <a:xfrm>
                  <a:off x="52629" y="1851562"/>
                  <a:ext cx="3464808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Enable RLS – Row-level security, use certified custom visuals, categorize report by business impact</a:t>
                  </a: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4F774B3-A89E-46F4-A8E6-6525C8DF387D}"/>
                  </a:ext>
                </a:extLst>
              </p:cNvPr>
              <p:cNvSpPr/>
              <p:nvPr/>
            </p:nvSpPr>
            <p:spPr>
              <a:xfrm>
                <a:off x="4617778" y="1959788"/>
                <a:ext cx="965063" cy="937433"/>
              </a:xfrm>
              <a:prstGeom prst="ellipse">
                <a:avLst/>
              </a:prstGeom>
              <a:solidFill>
                <a:srgbClr val="748B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733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94CF68-57A1-41F7-8B48-F9D7C7CDB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423" y="2023573"/>
              <a:ext cx="809514" cy="809514"/>
            </a:xfrm>
            <a:prstGeom prst="rect">
              <a:avLst/>
            </a:prstGeom>
          </p:spPr>
        </p:pic>
      </p:grpSp>
      <p:pic>
        <p:nvPicPr>
          <p:cNvPr id="29" name="Picture 4" descr="File:New Power BI Logo.svg - Wikimedia Commons">
            <a:extLst>
              <a:ext uri="{FF2B5EF4-FFF2-40B4-BE49-F238E27FC236}">
                <a16:creationId xmlns:a16="http://schemas.microsoft.com/office/drawing/2014/main" id="{F9D1E57A-C4FB-4A0D-909A-03FE41621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423" y="348886"/>
            <a:ext cx="499436" cy="49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A4613A0-451A-429C-847A-43CB69114E1B}"/>
              </a:ext>
            </a:extLst>
          </p:cNvPr>
          <p:cNvSpPr txBox="1"/>
          <p:nvPr/>
        </p:nvSpPr>
        <p:spPr>
          <a:xfrm>
            <a:off x="396852" y="283882"/>
            <a:ext cx="980548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Demo on Power BI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BE54C9-AA0A-4901-9419-3EE7DE32581D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</p:spTree>
    <p:extLst>
      <p:ext uri="{BB962C8B-B14F-4D97-AF65-F5344CB8AC3E}">
        <p14:creationId xmlns:p14="http://schemas.microsoft.com/office/powerpoint/2010/main" val="51845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to do an MSc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7199545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leverage an MSc in the current market?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Master’s degree 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Technologies, Job strategies and CTC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8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Let’s Talk!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479779" y="5363941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81777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Power BI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ile:New Power BI Logo.svg - Wikimedia Commons">
            <a:extLst>
              <a:ext uri="{FF2B5EF4-FFF2-40B4-BE49-F238E27FC236}">
                <a16:creationId xmlns:a16="http://schemas.microsoft.com/office/drawing/2014/main" id="{6F2AAEA0-4740-4E60-A483-DC53265FE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1" y="1004119"/>
            <a:ext cx="413929" cy="41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2" y="1200911"/>
            <a:ext cx="220872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1915097"/>
            <a:ext cx="56474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485487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visualization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49628" y="4707540"/>
            <a:ext cx="75859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 on Power BI – Storyboarding &amp; Visualization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15611" y="4012599"/>
            <a:ext cx="698023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456A69-A3AD-4978-A83D-054E32F405C1}"/>
              </a:ext>
            </a:extLst>
          </p:cNvPr>
          <p:cNvSpPr txBox="1"/>
          <p:nvPr/>
        </p:nvSpPr>
        <p:spPr>
          <a:xfrm>
            <a:off x="1049628" y="5466082"/>
            <a:ext cx="634757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</a:p>
        </p:txBody>
      </p:sp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11602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Introduction: Am I worth your time?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6450874" y="4855503"/>
            <a:ext cx="4938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B15A08-447B-47C9-A717-79FA893DD707}"/>
              </a:ext>
            </a:extLst>
          </p:cNvPr>
          <p:cNvSpPr txBox="1"/>
          <p:nvPr/>
        </p:nvSpPr>
        <p:spPr>
          <a:xfrm>
            <a:off x="396852" y="4524318"/>
            <a:ext cx="5142076" cy="1985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Senior Data Scientist 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LinkedIn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b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anishmahapatra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.medium.com</a:t>
            </a:r>
            <a:b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www.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.com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GitHub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www.github.com/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B78931-9586-4ECC-B997-A0B55F56BC8B}"/>
              </a:ext>
            </a:extLst>
          </p:cNvPr>
          <p:cNvGrpSpPr/>
          <p:nvPr/>
        </p:nvGrpSpPr>
        <p:grpSpPr>
          <a:xfrm>
            <a:off x="6590211" y="5592536"/>
            <a:ext cx="4938662" cy="900744"/>
            <a:chOff x="7043056" y="5673374"/>
            <a:chExt cx="4938662" cy="900744"/>
          </a:xfrm>
        </p:grpSpPr>
        <p:pic>
          <p:nvPicPr>
            <p:cNvPr id="2052" name="Picture 4" descr="File:7-eleven logo.svg - Wikimedia Commons">
              <a:extLst>
                <a:ext uri="{FF2B5EF4-FFF2-40B4-BE49-F238E27FC236}">
                  <a16:creationId xmlns:a16="http://schemas.microsoft.com/office/drawing/2014/main" id="{042727B6-E566-4304-9257-A6E659E35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3056" y="5796015"/>
              <a:ext cx="582170" cy="56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499" y="5673374"/>
              <a:ext cx="858997" cy="753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16" r="11755"/>
            <a:stretch/>
          </p:blipFill>
          <p:spPr bwMode="auto">
            <a:xfrm>
              <a:off x="7701244" y="5763784"/>
              <a:ext cx="802348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609" y="5749637"/>
              <a:ext cx="570750" cy="611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7786" y="5759428"/>
              <a:ext cx="1353932" cy="60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ecision Sciences | Data Analytics Firm | Business Analytics Consulting | Mu  Sigma">
              <a:extLst>
                <a:ext uri="{FF2B5EF4-FFF2-40B4-BE49-F238E27FC236}">
                  <a16:creationId xmlns:a16="http://schemas.microsoft.com/office/drawing/2014/main" id="{2E1B8F8A-E6C2-4439-8AE7-CC683DAE1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340" y="5714100"/>
              <a:ext cx="928373" cy="860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6371861" y="5404424"/>
            <a:ext cx="5288918" cy="875789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6513559" y="5552623"/>
            <a:ext cx="5147220" cy="833345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 descr="7 Eleven - The Logo Finder">
            <a:extLst>
              <a:ext uri="{FF2B5EF4-FFF2-40B4-BE49-F238E27FC236}">
                <a16:creationId xmlns:a16="http://schemas.microsoft.com/office/drawing/2014/main" id="{C1E3A87D-5756-4C44-B1C8-EBFB86CD39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98503" y="2914322"/>
            <a:ext cx="57638" cy="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419E7A-51A4-4663-96FA-EE1998D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53" y="1154322"/>
            <a:ext cx="11398296" cy="3319661"/>
          </a:xfrm>
          <a:prstGeom prst="rect">
            <a:avLst/>
          </a:prstGeom>
        </p:spPr>
      </p:pic>
      <p:pic>
        <p:nvPicPr>
          <p:cNvPr id="13" name="Picture 6" descr="https://cdn-icons-png.flaticon.com/512/145/145807.png">
            <a:extLst>
              <a:ext uri="{FF2B5EF4-FFF2-40B4-BE49-F238E27FC236}">
                <a16:creationId xmlns:a16="http://schemas.microsoft.com/office/drawing/2014/main" id="{CE961EE8-9D35-494B-A3E1-D8557133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096915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cdn-icons-png.flaticon.com/512/5968/5968933.png">
            <a:extLst>
              <a:ext uri="{FF2B5EF4-FFF2-40B4-BE49-F238E27FC236}">
                <a16:creationId xmlns:a16="http://schemas.microsoft.com/office/drawing/2014/main" id="{975B6763-14DC-4EB1-906F-7B8CC72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5" y="5453673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cons-png.flaticon.com/512/3059/3059997.png">
            <a:extLst>
              <a:ext uri="{FF2B5EF4-FFF2-40B4-BE49-F238E27FC236}">
                <a16:creationId xmlns:a16="http://schemas.microsoft.com/office/drawing/2014/main" id="{A55381A7-426C-4273-9031-0E2172C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5816419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cdn-icons-png.flaticon.com/512/1051/1051326.png">
            <a:extLst>
              <a:ext uri="{FF2B5EF4-FFF2-40B4-BE49-F238E27FC236}">
                <a16:creationId xmlns:a16="http://schemas.microsoft.com/office/drawing/2014/main" id="{A0979A0D-9F9F-4055-821C-ED68ADD6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4" y="6153900"/>
            <a:ext cx="305755" cy="30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269/4269013.png">
            <a:extLst>
              <a:ext uri="{FF2B5EF4-FFF2-40B4-BE49-F238E27FC236}">
                <a16:creationId xmlns:a16="http://schemas.microsoft.com/office/drawing/2014/main" id="{FDF50B66-C0B6-445F-9048-9A54F459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30" y="4638001"/>
            <a:ext cx="358991" cy="3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7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9397E4-6947-46B4-BB04-5E191C31BE25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CCE150-A20F-4CC2-AFE6-19EF2071372C}"/>
                </a:ext>
              </a:extLst>
            </p:cNvPr>
            <p:cNvGrpSpPr/>
            <p:nvPr/>
          </p:nvGrpSpPr>
          <p:grpSpPr>
            <a:xfrm>
              <a:off x="743484" y="1509529"/>
              <a:ext cx="3177341" cy="1922839"/>
              <a:chOff x="743484" y="1509529"/>
              <a:chExt cx="3177341" cy="1922839"/>
            </a:xfrm>
          </p:grpSpPr>
          <p:grpSp>
            <p:nvGrpSpPr>
              <p:cNvPr id="24" name="Group 30">
                <a:extLst>
                  <a:ext uri="{FF2B5EF4-FFF2-40B4-BE49-F238E27FC236}">
                    <a16:creationId xmlns:a16="http://schemas.microsoft.com/office/drawing/2014/main" id="{9BF63E98-6387-4148-AACE-C99621618F5E}"/>
                  </a:ext>
                </a:extLst>
              </p:cNvPr>
              <p:cNvGrpSpPr/>
              <p:nvPr/>
            </p:nvGrpSpPr>
            <p:grpSpPr>
              <a:xfrm>
                <a:off x="1176300" y="2783943"/>
                <a:ext cx="2744525" cy="648425"/>
                <a:chOff x="863323" y="1992704"/>
                <a:chExt cx="2058394" cy="486318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D89197B-77E7-455A-9D1A-E24439576A14}"/>
                    </a:ext>
                  </a:extLst>
                </p:cNvPr>
                <p:cNvSpPr txBox="1"/>
                <p:nvPr/>
              </p:nvSpPr>
              <p:spPr>
                <a:xfrm>
                  <a:off x="863323" y="1992704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1"/>
                      </a:solidFill>
                      <a:latin typeface="+mj-lt"/>
                    </a:rPr>
                    <a:t>Mathematics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603662-A235-4DA9-A070-AF07092D7DA1}"/>
                    </a:ext>
                  </a:extLst>
                </p:cNvPr>
                <p:cNvSpPr txBox="1"/>
                <p:nvPr/>
              </p:nvSpPr>
              <p:spPr>
                <a:xfrm>
                  <a:off x="863323" y="2171342"/>
                  <a:ext cx="2058394" cy="307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Understanding the fundamentals of Data Science requires mathematics</a:t>
                  </a:r>
                </a:p>
              </p:txBody>
            </p:sp>
          </p:grpSp>
          <p:sp>
            <p:nvSpPr>
              <p:cNvPr id="44" name="Text Placeholder 3">
                <a:extLst>
                  <a:ext uri="{FF2B5EF4-FFF2-40B4-BE49-F238E27FC236}">
                    <a16:creationId xmlns:a16="http://schemas.microsoft.com/office/drawing/2014/main" id="{B92452D7-6EFA-48DA-B9C1-89EBAD2C6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484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26" name="Picture 2" descr="https://cdn-icons-png.flaticon.com/512/3680/3680473.png">
              <a:extLst>
                <a:ext uri="{FF2B5EF4-FFF2-40B4-BE49-F238E27FC236}">
                  <a16:creationId xmlns:a16="http://schemas.microsoft.com/office/drawing/2014/main" id="{1470884B-CC15-41B2-A37E-F3C8DCFACA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5930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3B3B15-C408-4C2D-B14A-7272771BD25A}"/>
              </a:ext>
            </a:extLst>
          </p:cNvPr>
          <p:cNvGrpSpPr/>
          <p:nvPr/>
        </p:nvGrpSpPr>
        <p:grpSpPr>
          <a:xfrm>
            <a:off x="4451675" y="1529737"/>
            <a:ext cx="3122056" cy="1913555"/>
            <a:chOff x="4451675" y="1529737"/>
            <a:chExt cx="3122056" cy="1913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5AC0E9-65A2-4E3B-A55C-02AC5B5D7AF1}"/>
                </a:ext>
              </a:extLst>
            </p:cNvPr>
            <p:cNvGrpSpPr/>
            <p:nvPr/>
          </p:nvGrpSpPr>
          <p:grpSpPr>
            <a:xfrm>
              <a:off x="4451675" y="1529737"/>
              <a:ext cx="3122056" cy="1913555"/>
              <a:chOff x="4451675" y="1529737"/>
              <a:chExt cx="3122056" cy="1913555"/>
            </a:xfrm>
          </p:grpSpPr>
          <p:sp>
            <p:nvSpPr>
              <p:cNvPr id="45" name="Text Placeholder 3">
                <a:extLst>
                  <a:ext uri="{FF2B5EF4-FFF2-40B4-BE49-F238E27FC236}">
                    <a16:creationId xmlns:a16="http://schemas.microsoft.com/office/drawing/2014/main" id="{40EAD5D2-6885-4F25-AF8D-3772429AF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1675" y="1529737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E79667F-79AF-40D3-A63A-A3BCDFFA2A1E}"/>
                  </a:ext>
                </a:extLst>
              </p:cNvPr>
              <p:cNvGrpSpPr/>
              <p:nvPr/>
            </p:nvGrpSpPr>
            <p:grpSpPr>
              <a:xfrm>
                <a:off x="4829206" y="1755067"/>
                <a:ext cx="2744525" cy="1688225"/>
                <a:chOff x="4749136" y="1744141"/>
                <a:chExt cx="2744525" cy="1688225"/>
              </a:xfrm>
            </p:grpSpPr>
            <p:grpSp>
              <p:nvGrpSpPr>
                <p:cNvPr id="28" name="Group 31">
                  <a:extLst>
                    <a:ext uri="{FF2B5EF4-FFF2-40B4-BE49-F238E27FC236}">
                      <a16:creationId xmlns:a16="http://schemas.microsoft.com/office/drawing/2014/main" id="{A805C287-EBBE-4235-9422-9FD9D9EEB494}"/>
                    </a:ext>
                  </a:extLst>
                </p:cNvPr>
                <p:cNvGrpSpPr/>
                <p:nvPr/>
              </p:nvGrpSpPr>
              <p:grpSpPr>
                <a:xfrm>
                  <a:off x="4749136" y="2783942"/>
                  <a:ext cx="2744525" cy="648424"/>
                  <a:chOff x="3542950" y="1992705"/>
                  <a:chExt cx="2058394" cy="486318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101B3CF7-DDFC-4C2F-AC4B-E80A56BE6723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1992705"/>
                    <a:ext cx="205839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rgbClr val="417B85"/>
                        </a:solidFill>
                        <a:latin typeface="+mj-lt"/>
                      </a:rPr>
                      <a:t>Business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D8CD03E8-F530-48FF-A2D3-B4B6E103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3542950" y="2171342"/>
                    <a:ext cx="2058394" cy="30768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 defTabSz="1219170">
                      <a:spcBef>
                        <a:spcPct val="20000"/>
                      </a:spcBef>
                      <a:defRPr/>
                    </a:pPr>
                    <a:r>
                      <a:rPr lang="en-US" sz="1333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rPr>
                      <a:t>Business is the core of every Data Science problem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65D925-9808-4238-8D89-F0778A419B4C}"/>
                    </a:ext>
                  </a:extLst>
                </p:cNvPr>
                <p:cNvSpPr/>
                <p:nvPr/>
              </p:nvSpPr>
              <p:spPr>
                <a:xfrm>
                  <a:off x="5627950" y="1744141"/>
                  <a:ext cx="965063" cy="937433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733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28" name="Picture 4" descr="https://cdn-icons-png.flaticon.com/512/3135/3135727.png">
              <a:extLst>
                <a:ext uri="{FF2B5EF4-FFF2-40B4-BE49-F238E27FC236}">
                  <a16:creationId xmlns:a16="http://schemas.microsoft.com/office/drawing/2014/main" id="{08C23DB2-DB0B-4B30-909D-702C98391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356" y="1972372"/>
              <a:ext cx="460389" cy="460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ED6B2F-9E78-4E9E-A6B9-B7D6B9B59506}"/>
              </a:ext>
            </a:extLst>
          </p:cNvPr>
          <p:cNvGrpSpPr/>
          <p:nvPr/>
        </p:nvGrpSpPr>
        <p:grpSpPr>
          <a:xfrm>
            <a:off x="7925462" y="1509529"/>
            <a:ext cx="3274053" cy="1922833"/>
            <a:chOff x="7925462" y="1509529"/>
            <a:chExt cx="3274053" cy="1922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274053" cy="1922833"/>
              <a:chOff x="7925462" y="1509529"/>
              <a:chExt cx="3274053" cy="1922833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271177" y="2783941"/>
                <a:ext cx="2928338" cy="648421"/>
                <a:chOff x="6184482" y="1992707"/>
                <a:chExt cx="2196254" cy="48631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184482" y="1992707"/>
                  <a:ext cx="219625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Technology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9" y="2171342"/>
                  <a:ext cx="2053436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Evolving technology is what keeps Data Science ahead of every other industry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030" name="Picture 6" descr="https://cdn-icons-png.flaticon.com/512/752/752646.png">
              <a:extLst>
                <a:ext uri="{FF2B5EF4-FFF2-40B4-BE49-F238E27FC236}">
                  <a16:creationId xmlns:a16="http://schemas.microsoft.com/office/drawing/2014/main" id="{D1FDCF44-87DE-4CDE-BF6F-CB29AB4D1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298" y="1939935"/>
              <a:ext cx="525264" cy="52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 descr="Introduction To Data Science. What is Data Science? | by Rashal Ismath |  Analytics Vidhya | Medium">
            <a:extLst>
              <a:ext uri="{FF2B5EF4-FFF2-40B4-BE49-F238E27FC236}">
                <a16:creationId xmlns:a16="http://schemas.microsoft.com/office/drawing/2014/main" id="{BB495D86-F73F-4985-8E00-DD3BFBE2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5" y="3597593"/>
            <a:ext cx="34766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00220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B4C03-6B67-416A-808A-3EDA0509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50" y="1046400"/>
            <a:ext cx="8687900" cy="58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148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 - Definition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E87BD4-0214-4E51-BCEB-0FB6A694994B}"/>
              </a:ext>
            </a:extLst>
          </p:cNvPr>
          <p:cNvSpPr txBox="1"/>
          <p:nvPr/>
        </p:nvSpPr>
        <p:spPr>
          <a:xfrm>
            <a:off x="734577" y="1173233"/>
            <a:ext cx="1072284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is an interactive data visualization software developed </a:t>
            </a:r>
            <a:b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Microsoft with a focus on Business Intelligence (BI).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9EC57C-162C-4BC0-B307-9734865C0872}"/>
              </a:ext>
            </a:extLst>
          </p:cNvPr>
          <p:cNvGrpSpPr/>
          <p:nvPr/>
        </p:nvGrpSpPr>
        <p:grpSpPr>
          <a:xfrm>
            <a:off x="887009" y="1904077"/>
            <a:ext cx="4096772" cy="4618580"/>
            <a:chOff x="887009" y="1826796"/>
            <a:chExt cx="4096772" cy="469606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80EFD0-4479-4C28-A835-66E844BCB3BD}"/>
                </a:ext>
              </a:extLst>
            </p:cNvPr>
            <p:cNvSpPr txBox="1"/>
            <p:nvPr/>
          </p:nvSpPr>
          <p:spPr>
            <a:xfrm>
              <a:off x="1102817" y="5771805"/>
              <a:ext cx="3880964" cy="7510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has been named as the Gartner </a:t>
              </a:r>
              <a:b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Market Leader for 14 consecutive years, it is one of the best visualization tools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B5F99B-9E70-40F4-A1FB-8433083B5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009" y="1826796"/>
              <a:ext cx="4096772" cy="3837624"/>
            </a:xfrm>
            <a:prstGeom prst="rect">
              <a:avLst/>
            </a:prstGeom>
          </p:spPr>
        </p:pic>
      </p:grpSp>
      <p:pic>
        <p:nvPicPr>
          <p:cNvPr id="50" name="Picture 4" descr="File:New Power BI Logo.svg - Wikimedia Commons">
            <a:extLst>
              <a:ext uri="{FF2B5EF4-FFF2-40B4-BE49-F238E27FC236}">
                <a16:creationId xmlns:a16="http://schemas.microsoft.com/office/drawing/2014/main" id="{5999FAC9-5038-4AE3-A74D-37796DCE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98" y="3270702"/>
            <a:ext cx="791403" cy="79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781D9-185A-40B1-AC0F-E061DBD0FA08}"/>
              </a:ext>
            </a:extLst>
          </p:cNvPr>
          <p:cNvGrpSpPr/>
          <p:nvPr/>
        </p:nvGrpSpPr>
        <p:grpSpPr>
          <a:xfrm>
            <a:off x="7156237" y="1904077"/>
            <a:ext cx="4583233" cy="4618580"/>
            <a:chOff x="7156237" y="1904077"/>
            <a:chExt cx="4583233" cy="4618580"/>
          </a:xfrm>
        </p:grpSpPr>
        <p:pic>
          <p:nvPicPr>
            <p:cNvPr id="2054" name="Picture 6" descr="https://miro.medium.com/max/630/0*usIuvE32OZc__VOb.png">
              <a:extLst>
                <a:ext uri="{FF2B5EF4-FFF2-40B4-BE49-F238E27FC236}">
                  <a16:creationId xmlns:a16="http://schemas.microsoft.com/office/drawing/2014/main" id="{6A898092-EF30-4109-AFE7-16C595D8E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175" y="1904077"/>
              <a:ext cx="4519145" cy="368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FE710D-5573-44F8-8C34-D8F626F8BCB6}"/>
                </a:ext>
              </a:extLst>
            </p:cNvPr>
            <p:cNvSpPr txBox="1"/>
            <p:nvPr/>
          </p:nvSpPr>
          <p:spPr>
            <a:xfrm>
              <a:off x="7156237" y="5783993"/>
              <a:ext cx="4583233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the ability to create a variety of visualizations from multiple sources and is used by many Fortune 500 organizations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1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Fundamentals of Power BI - Components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1D8D31-F0A9-4914-B7FB-2D931E500B81}"/>
              </a:ext>
            </a:extLst>
          </p:cNvPr>
          <p:cNvGrpSpPr/>
          <p:nvPr/>
        </p:nvGrpSpPr>
        <p:grpSpPr>
          <a:xfrm>
            <a:off x="7113403" y="3980807"/>
            <a:ext cx="3634312" cy="2449241"/>
            <a:chOff x="7113403" y="3980807"/>
            <a:chExt cx="3634312" cy="244924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BF9EEF-C8C7-47D8-9B0F-99A539F2B828}"/>
                </a:ext>
              </a:extLst>
            </p:cNvPr>
            <p:cNvSpPr txBox="1"/>
            <p:nvPr/>
          </p:nvSpPr>
          <p:spPr>
            <a:xfrm>
              <a:off x="7113403" y="5285701"/>
              <a:ext cx="363431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F8FA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Sharing, Scaling, Security and Community Support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895904-9268-4CBB-9BA5-FDBD981E549E}"/>
                </a:ext>
              </a:extLst>
            </p:cNvPr>
            <p:cNvSpPr txBox="1"/>
            <p:nvPr/>
          </p:nvSpPr>
          <p:spPr>
            <a:xfrm>
              <a:off x="7270058" y="5814686"/>
              <a:ext cx="3310251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can scale to multiple users while taking factors such as security and information mitigation risk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3CEFE2F5-B710-46F8-BE4E-E5388079D064}"/>
                </a:ext>
              </a:extLst>
            </p:cNvPr>
            <p:cNvSpPr txBox="1">
              <a:spLocks/>
            </p:cNvSpPr>
            <p:nvPr/>
          </p:nvSpPr>
          <p:spPr>
            <a:xfrm>
              <a:off x="7189302" y="398080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93A0B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1F4B8C8-C115-4ECB-9041-DCE057FC00B1}"/>
                </a:ext>
              </a:extLst>
            </p:cNvPr>
            <p:cNvSpPr/>
            <p:nvPr/>
          </p:nvSpPr>
          <p:spPr>
            <a:xfrm>
              <a:off x="8448028" y="4369005"/>
              <a:ext cx="965063" cy="937433"/>
            </a:xfrm>
            <a:prstGeom prst="ellipse">
              <a:avLst/>
            </a:prstGeom>
            <a:solidFill>
              <a:srgbClr val="93A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D0317B-D0AD-4732-9813-DD5314A91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267" y="4541875"/>
              <a:ext cx="543833" cy="543833"/>
            </a:xfrm>
            <a:prstGeom prst="rect">
              <a:avLst/>
            </a:prstGeom>
          </p:spPr>
        </p:pic>
      </p:grpSp>
      <p:pic>
        <p:nvPicPr>
          <p:cNvPr id="48" name="Picture 4" descr="File:New Power BI Logo.svg - Wikimedia Commons">
            <a:extLst>
              <a:ext uri="{FF2B5EF4-FFF2-40B4-BE49-F238E27FC236}">
                <a16:creationId xmlns:a16="http://schemas.microsoft.com/office/drawing/2014/main" id="{4B2FD8B6-9DC0-4317-828E-08FF1803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666" y="3771142"/>
            <a:ext cx="695041" cy="6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9D86C5-B515-428D-849D-B4A0FC799B0D}"/>
              </a:ext>
            </a:extLst>
          </p:cNvPr>
          <p:cNvGrpSpPr/>
          <p:nvPr/>
        </p:nvGrpSpPr>
        <p:grpSpPr>
          <a:xfrm>
            <a:off x="743484" y="1509529"/>
            <a:ext cx="3407000" cy="2127956"/>
            <a:chOff x="743484" y="1509529"/>
            <a:chExt cx="3407000" cy="21279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946642" y="2783940"/>
              <a:ext cx="3203842" cy="2462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Data Sources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946642" y="3022124"/>
              <a:ext cx="3203842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can pull from multiple sources locally, on native servers and even multiple cloud platforms</a:t>
              </a:r>
            </a:p>
          </p:txBody>
        </p: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2" name="Picture 8" descr="https://cdn-icons-png.flaticon.com/512/6201/6201255.png">
              <a:extLst>
                <a:ext uri="{FF2B5EF4-FFF2-40B4-BE49-F238E27FC236}">
                  <a16:creationId xmlns:a16="http://schemas.microsoft.com/office/drawing/2014/main" id="{66008414-4F5F-47A2-BBBD-533215E62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580" y="1887092"/>
              <a:ext cx="651527" cy="651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10CC4-F851-4362-AFA3-CF9C86B80FD6}"/>
              </a:ext>
            </a:extLst>
          </p:cNvPr>
          <p:cNvGrpSpPr/>
          <p:nvPr/>
        </p:nvGrpSpPr>
        <p:grpSpPr>
          <a:xfrm>
            <a:off x="7814937" y="1509529"/>
            <a:ext cx="3758596" cy="2135994"/>
            <a:chOff x="7814937" y="1509529"/>
            <a:chExt cx="3758596" cy="21359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7814937" y="2783939"/>
              <a:ext cx="375859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Storytelling &amp; Multiple Visualizations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7949124" y="3030162"/>
              <a:ext cx="3310249" cy="61536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the largest library to support visualizations of all kinds on Windows as well as on the Web (Power BI Store)</a:t>
              </a:r>
            </a:p>
          </p:txBody>
        </p: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F69A0D0F-707A-4B52-AFF5-781C8F5269F1}"/>
                </a:ext>
              </a:extLst>
            </p:cNvPr>
            <p:cNvSpPr txBox="1">
              <a:spLocks/>
            </p:cNvSpPr>
            <p:nvPr/>
          </p:nvSpPr>
          <p:spPr>
            <a:xfrm>
              <a:off x="792546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6" name="Picture 12" descr="https://cdn-icons-png.flaticon.com/512/2103/2103930.png">
              <a:extLst>
                <a:ext uri="{FF2B5EF4-FFF2-40B4-BE49-F238E27FC236}">
                  <a16:creationId xmlns:a16="http://schemas.microsoft.com/office/drawing/2014/main" id="{1ECB8761-0F4F-421C-8266-538A638F6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9427" y="1900743"/>
              <a:ext cx="592524" cy="59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03B06B-D1BB-455E-A5CC-0F78BCDE2C22}"/>
              </a:ext>
            </a:extLst>
          </p:cNvPr>
          <p:cNvGrpSpPr/>
          <p:nvPr/>
        </p:nvGrpSpPr>
        <p:grpSpPr>
          <a:xfrm>
            <a:off x="1917375" y="3980811"/>
            <a:ext cx="4082265" cy="2449241"/>
            <a:chOff x="1917375" y="3980811"/>
            <a:chExt cx="4082265" cy="24492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1917377" y="5258397"/>
              <a:ext cx="408226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Visualizations on the Cloud </a:t>
              </a:r>
              <a:b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i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(Power BI Service)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1917375" y="5814690"/>
              <a:ext cx="4082263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 BI dashboards can be shared via a paid service to thousands of users that can view reports and even share and download them</a:t>
              </a:r>
            </a:p>
          </p:txBody>
        </p: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2217252" y="3980811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347597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58" name="Picture 14" descr="https://cdn-icons-png.flaticon.com/512/2316/2316109.png">
              <a:extLst>
                <a:ext uri="{FF2B5EF4-FFF2-40B4-BE49-F238E27FC236}">
                  <a16:creationId xmlns:a16="http://schemas.microsoft.com/office/drawing/2014/main" id="{F7B12FAA-09BE-4EFD-B3CE-C54298E47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094" y="4546309"/>
              <a:ext cx="582824" cy="58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9DC60A-9B2F-43D3-AEC2-C13B6F560945}"/>
              </a:ext>
            </a:extLst>
          </p:cNvPr>
          <p:cNvGrpSpPr/>
          <p:nvPr/>
        </p:nvGrpSpPr>
        <p:grpSpPr>
          <a:xfrm>
            <a:off x="4380142" y="1509529"/>
            <a:ext cx="3220231" cy="2136789"/>
            <a:chOff x="4380142" y="1509529"/>
            <a:chExt cx="3220231" cy="21367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4749136" y="2783943"/>
              <a:ext cx="27445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Transformation of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4642423" y="3030956"/>
              <a:ext cx="2957950" cy="6153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can be cleaned and transformed in Power BI in Batch mode or even in near real-time </a:t>
              </a:r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380142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160" name="Picture 16" descr="https://cdn-icons-png.flaticon.com/512/1925/1925161.png">
              <a:extLst>
                <a:ext uri="{FF2B5EF4-FFF2-40B4-BE49-F238E27FC236}">
                  <a16:creationId xmlns:a16="http://schemas.microsoft.com/office/drawing/2014/main" id="{61CAEF37-9A41-41F7-9C0C-867521C1D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047" y="1941119"/>
              <a:ext cx="568701" cy="56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65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Visualizations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3E1279-1133-4CDF-B97A-04E9EE90C5F5}"/>
              </a:ext>
            </a:extLst>
          </p:cNvPr>
          <p:cNvGrpSpPr/>
          <p:nvPr/>
        </p:nvGrpSpPr>
        <p:grpSpPr>
          <a:xfrm>
            <a:off x="573760" y="2908349"/>
            <a:ext cx="4248340" cy="1279601"/>
            <a:chOff x="573760" y="2908349"/>
            <a:chExt cx="4248340" cy="1279601"/>
          </a:xfrm>
        </p:grpSpPr>
        <p:grpSp>
          <p:nvGrpSpPr>
            <p:cNvPr id="6" name="Group 129">
              <a:extLst>
                <a:ext uri="{FF2B5EF4-FFF2-40B4-BE49-F238E27FC236}">
                  <a16:creationId xmlns:a16="http://schemas.microsoft.com/office/drawing/2014/main" id="{7A00515C-5BC7-499B-B5E1-D54B94A44A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8035" y="2908349"/>
              <a:ext cx="1124065" cy="1125007"/>
              <a:chOff x="2779491" y="2517212"/>
              <a:chExt cx="648499" cy="64904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B4C9E4D-02C1-4E22-A0C1-A05AC3C3B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79491" y="2517212"/>
                <a:ext cx="648499" cy="649042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A7264E0-8C19-4EA2-903F-842CD9880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54318" y="2592102"/>
                <a:ext cx="498845" cy="499263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CBED4371-17A8-4101-9F5B-162EB3F5FD91}"/>
                </a:ext>
              </a:extLst>
            </p:cNvPr>
            <p:cNvGrpSpPr/>
            <p:nvPr/>
          </p:nvGrpSpPr>
          <p:grpSpPr>
            <a:xfrm>
              <a:off x="573760" y="2996338"/>
              <a:ext cx="2996118" cy="1191612"/>
              <a:chOff x="-263127" y="3168889"/>
              <a:chExt cx="2247089" cy="492693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F9AB6AA-D694-44F6-B814-F53562FD6594}"/>
                  </a:ext>
                </a:extLst>
              </p:cNvPr>
              <p:cNvSpPr txBox="1"/>
              <p:nvPr/>
            </p:nvSpPr>
            <p:spPr>
              <a:xfrm>
                <a:off x="-263127" y="3407150"/>
                <a:ext cx="2247089" cy="254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story to be told, the layout of the dashboard, the areas of focus, helpful metrics, and how to maximize space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50FFC3B-E6D4-4565-9A1E-F608C78317E0}"/>
                  </a:ext>
                </a:extLst>
              </p:cNvPr>
              <p:cNvSpPr/>
              <p:nvPr/>
            </p:nvSpPr>
            <p:spPr>
              <a:xfrm>
                <a:off x="567040" y="3168889"/>
                <a:ext cx="1412647" cy="23759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Think about the</a:t>
                </a:r>
                <a:b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867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Flow and Layout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9440938-20DA-4436-8B01-FD90C7FC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938" y="3143281"/>
              <a:ext cx="680706" cy="680706"/>
            </a:xfrm>
            <a:prstGeom prst="rect">
              <a:avLst/>
            </a:prstGeom>
          </p:spPr>
        </p:pic>
      </p:grpSp>
      <p:pic>
        <p:nvPicPr>
          <p:cNvPr id="4098" name="Picture 2" descr="https://cdn-icons-png.flaticon.com/512/4580/4580275.png">
            <a:extLst>
              <a:ext uri="{FF2B5EF4-FFF2-40B4-BE49-F238E27FC236}">
                <a16:creationId xmlns:a16="http://schemas.microsoft.com/office/drawing/2014/main" id="{D6A44AAE-F7AC-4B8F-9024-C6D35A0C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93" y="3019867"/>
            <a:ext cx="818266" cy="8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368982" y="2628224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8D55C36-E059-4461-AC5B-1FD43C5FE059}"/>
              </a:ext>
            </a:extLst>
          </p:cNvPr>
          <p:cNvSpPr/>
          <p:nvPr/>
        </p:nvSpPr>
        <p:spPr>
          <a:xfrm>
            <a:off x="5521382" y="2780624"/>
            <a:ext cx="1448090" cy="1486456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Picture 4" descr="File:New Power BI Logo.svg - Wikimedia Commons">
            <a:extLst>
              <a:ext uri="{FF2B5EF4-FFF2-40B4-BE49-F238E27FC236}">
                <a16:creationId xmlns:a16="http://schemas.microsoft.com/office/drawing/2014/main" id="{EF75EAC5-7B39-47D5-B8A6-0635722F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06" y="5711419"/>
            <a:ext cx="695041" cy="6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DD5B6D2-F772-4461-A7D2-FCCE04BBAB33}"/>
              </a:ext>
            </a:extLst>
          </p:cNvPr>
          <p:cNvGrpSpPr/>
          <p:nvPr/>
        </p:nvGrpSpPr>
        <p:grpSpPr>
          <a:xfrm>
            <a:off x="755650" y="4478169"/>
            <a:ext cx="4785809" cy="1200631"/>
            <a:chOff x="755650" y="4478169"/>
            <a:chExt cx="4785809" cy="1200631"/>
          </a:xfrm>
        </p:grpSpPr>
        <p:grpSp>
          <p:nvGrpSpPr>
            <p:cNvPr id="9" name="Group 130">
              <a:extLst>
                <a:ext uri="{FF2B5EF4-FFF2-40B4-BE49-F238E27FC236}">
                  <a16:creationId xmlns:a16="http://schemas.microsoft.com/office/drawing/2014/main" id="{E6D4E40A-98BB-4445-A016-FD18DA71F0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17394" y="4522324"/>
              <a:ext cx="1124065" cy="1125007"/>
              <a:chOff x="3287425" y="3613920"/>
              <a:chExt cx="648499" cy="64904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FDBA2C-E673-44D5-9874-2F7C446F0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3613920"/>
                <a:ext cx="648499" cy="649042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ADCA57B-12A2-4B35-8868-8F39D37495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3688810"/>
                <a:ext cx="498845" cy="499263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up 56">
              <a:extLst>
                <a:ext uri="{FF2B5EF4-FFF2-40B4-BE49-F238E27FC236}">
                  <a16:creationId xmlns:a16="http://schemas.microsoft.com/office/drawing/2014/main" id="{D560C0F0-F617-4CDA-9955-F0786E570C2D}"/>
                </a:ext>
              </a:extLst>
            </p:cNvPr>
            <p:cNvGrpSpPr/>
            <p:nvPr/>
          </p:nvGrpSpPr>
          <p:grpSpPr>
            <a:xfrm>
              <a:off x="755650" y="4478169"/>
              <a:ext cx="3461891" cy="1200631"/>
              <a:chOff x="-496494" y="1349648"/>
              <a:chExt cx="2482589" cy="90047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CE0588A-D18A-489D-BC71-A388C675CAD7}"/>
                  </a:ext>
                </a:extLst>
              </p:cNvPr>
              <p:cNvSpPr txBox="1"/>
              <p:nvPr/>
            </p:nvSpPr>
            <p:spPr>
              <a:xfrm>
                <a:off x="-496494" y="1788600"/>
                <a:ext cx="2482589" cy="4615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most important elements should have a clear focus and should not be cluttered. It should follow a solid storyboarding process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6F48ED-68B2-4E3E-BBEC-F67AC389B327}"/>
                  </a:ext>
                </a:extLst>
              </p:cNvPr>
              <p:cNvSpPr/>
              <p:nvPr/>
            </p:nvSpPr>
            <p:spPr>
              <a:xfrm>
                <a:off x="261922" y="1349648"/>
                <a:ext cx="1719718" cy="41549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Accent the most </a:t>
                </a:r>
              </a:p>
              <a:p>
                <a:pPr algn="r"/>
                <a:r>
                  <a:rPr lang="en-US" b="1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important information</a:t>
                </a:r>
              </a:p>
            </p:txBody>
          </p:sp>
        </p:grpSp>
        <p:pic>
          <p:nvPicPr>
            <p:cNvPr id="4102" name="Picture 6" descr="https://cdn-icons-png.flaticon.com/512/8947/8947169.png">
              <a:extLst>
                <a:ext uri="{FF2B5EF4-FFF2-40B4-BE49-F238E27FC236}">
                  <a16:creationId xmlns:a16="http://schemas.microsoft.com/office/drawing/2014/main" id="{9B7623AC-9DD6-4DE7-AEE1-1C5928D49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500" y="4750799"/>
              <a:ext cx="668056" cy="668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951009-B689-4E76-9241-082D7D5E805C}"/>
              </a:ext>
            </a:extLst>
          </p:cNvPr>
          <p:cNvGrpSpPr/>
          <p:nvPr/>
        </p:nvGrpSpPr>
        <p:grpSpPr>
          <a:xfrm>
            <a:off x="6847218" y="4522324"/>
            <a:ext cx="4709001" cy="1211471"/>
            <a:chOff x="6847218" y="4522324"/>
            <a:chExt cx="4709001" cy="1211471"/>
          </a:xfrm>
        </p:grpSpPr>
        <p:grpSp>
          <p:nvGrpSpPr>
            <p:cNvPr id="18" name="Group 131">
              <a:extLst>
                <a:ext uri="{FF2B5EF4-FFF2-40B4-BE49-F238E27FC236}">
                  <a16:creationId xmlns:a16="http://schemas.microsoft.com/office/drawing/2014/main" id="{11DB3382-EA7E-4C3A-AB7A-28F681A14E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4522324"/>
              <a:ext cx="1124065" cy="1125007"/>
              <a:chOff x="5244691" y="3613920"/>
              <a:chExt cx="648499" cy="64904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C1ABD3-CAE6-4F22-9B98-01D1E9863B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4691" y="3613920"/>
                <a:ext cx="648499" cy="649042"/>
              </a:xfrm>
              <a:prstGeom prst="ellipse">
                <a:avLst/>
              </a:prstGeom>
              <a:solidFill>
                <a:srgbClr val="CAFECC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0D999EB-76A8-4A2B-99EB-3BA59339EE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9518" y="3688810"/>
                <a:ext cx="498845" cy="499263"/>
              </a:xfrm>
              <a:prstGeom prst="ellipse">
                <a:avLst/>
              </a:prstGeom>
              <a:solidFill>
                <a:srgbClr val="00B050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E4F186DC-4829-4410-8147-DC84AEAE7EB5}"/>
                </a:ext>
              </a:extLst>
            </p:cNvPr>
            <p:cNvGrpSpPr/>
            <p:nvPr/>
          </p:nvGrpSpPr>
          <p:grpSpPr>
            <a:xfrm>
              <a:off x="8104105" y="4522324"/>
              <a:ext cx="3452114" cy="1211471"/>
              <a:chOff x="7146971" y="3206176"/>
              <a:chExt cx="2589085" cy="90860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815367-DA30-4FA7-8BC1-53774ACA6813}"/>
                  </a:ext>
                </a:extLst>
              </p:cNvPr>
              <p:cNvSpPr txBox="1"/>
              <p:nvPr/>
            </p:nvSpPr>
            <p:spPr>
              <a:xfrm>
                <a:off x="7146971" y="3653258"/>
                <a:ext cx="2589085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selection of visualizations is critical to the success of the usage of the dashboard. The color scheme, the tooltips and the data subset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5716327-71DB-42E3-9897-825E9E6ACCA2}"/>
                  </a:ext>
                </a:extLst>
              </p:cNvPr>
              <p:cNvSpPr/>
              <p:nvPr/>
            </p:nvSpPr>
            <p:spPr>
              <a:xfrm>
                <a:off x="7154104" y="3206176"/>
                <a:ext cx="1294826" cy="43098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Select the right</a:t>
                </a:r>
              </a:p>
              <a:p>
                <a:r>
                  <a:rPr lang="en-US" sz="1867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visualizations</a:t>
                </a:r>
              </a:p>
            </p:txBody>
          </p:sp>
        </p:grpSp>
        <p:pic>
          <p:nvPicPr>
            <p:cNvPr id="4106" name="Picture 10" descr="https://cdn-icons-png.flaticon.com/512/3607/3607951.png">
              <a:extLst>
                <a:ext uri="{FF2B5EF4-FFF2-40B4-BE49-F238E27FC236}">
                  <a16:creationId xmlns:a16="http://schemas.microsoft.com/office/drawing/2014/main" id="{68A2F4DD-C0F5-49FB-8046-7A24511D2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593" y="4782341"/>
              <a:ext cx="620980" cy="620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83C670-0055-44F3-AD14-47763870D815}"/>
              </a:ext>
            </a:extLst>
          </p:cNvPr>
          <p:cNvGrpSpPr/>
          <p:nvPr/>
        </p:nvGrpSpPr>
        <p:grpSpPr>
          <a:xfrm>
            <a:off x="7461693" y="2908349"/>
            <a:ext cx="4838743" cy="1261135"/>
            <a:chOff x="7461693" y="2908349"/>
            <a:chExt cx="4838743" cy="1261135"/>
          </a:xfrm>
        </p:grpSpPr>
        <p:grpSp>
          <p:nvGrpSpPr>
            <p:cNvPr id="15" name="Group 132">
              <a:extLst>
                <a:ext uri="{FF2B5EF4-FFF2-40B4-BE49-F238E27FC236}">
                  <a16:creationId xmlns:a16="http://schemas.microsoft.com/office/drawing/2014/main" id="{7130749D-1A80-4DB6-83CF-371B2C740F6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61693" y="2908349"/>
              <a:ext cx="1124065" cy="1125007"/>
              <a:chOff x="5716010" y="2517212"/>
              <a:chExt cx="648499" cy="64904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1DB1BFE-5476-41C3-8BF2-75B1189CC8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16010" y="2517212"/>
                <a:ext cx="648499" cy="64904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0DA291-F4C0-4EE8-9D4D-089B0775A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90837" y="2592102"/>
                <a:ext cx="498845" cy="499263"/>
              </a:xfrm>
              <a:prstGeom prst="ellipse">
                <a:avLst/>
              </a:prstGeom>
              <a:solidFill>
                <a:schemeClr val="accent5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58">
              <a:extLst>
                <a:ext uri="{FF2B5EF4-FFF2-40B4-BE49-F238E27FC236}">
                  <a16:creationId xmlns:a16="http://schemas.microsoft.com/office/drawing/2014/main" id="{1BB53A49-53A9-4FFF-8037-BC3DE7A39215}"/>
                </a:ext>
              </a:extLst>
            </p:cNvPr>
            <p:cNvGrpSpPr/>
            <p:nvPr/>
          </p:nvGrpSpPr>
          <p:grpSpPr>
            <a:xfrm>
              <a:off x="8717453" y="2959776"/>
              <a:ext cx="3582983" cy="1209708"/>
              <a:chOff x="7174424" y="1349843"/>
              <a:chExt cx="2279259" cy="55800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87BA44A-7F4C-492F-AA2C-5DA598BF131F}"/>
                  </a:ext>
                </a:extLst>
              </p:cNvPr>
              <p:cNvSpPr txBox="1"/>
              <p:nvPr/>
            </p:nvSpPr>
            <p:spPr>
              <a:xfrm>
                <a:off x="7177488" y="1624000"/>
                <a:ext cx="2276195" cy="2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audience should be able to understand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naming as well as have a help section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the FAQs to maximize the usage of time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7CD4F-2FBE-456E-808A-937EEF933F09}"/>
                  </a:ext>
                </a:extLst>
              </p:cNvPr>
              <p:cNvSpPr/>
              <p:nvPr/>
            </p:nvSpPr>
            <p:spPr>
              <a:xfrm>
                <a:off x="7174424" y="1349843"/>
                <a:ext cx="1494347" cy="265068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Avoid poor labelling </a:t>
                </a:r>
              </a:p>
              <a:p>
                <a:r>
                  <a:rPr lang="en-US" sz="1867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provide context</a:t>
                </a:r>
              </a:p>
            </p:txBody>
          </p:sp>
        </p:grpSp>
        <p:pic>
          <p:nvPicPr>
            <p:cNvPr id="4108" name="Picture 12" descr="https://cdn-icons-png.flaticon.com/512/4229/4229839.png">
              <a:extLst>
                <a:ext uri="{FF2B5EF4-FFF2-40B4-BE49-F238E27FC236}">
                  <a16:creationId xmlns:a16="http://schemas.microsoft.com/office/drawing/2014/main" id="{DEA110B0-BA7D-405A-9491-8CCD1C905F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031" y="3179688"/>
              <a:ext cx="572317" cy="572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385F47-AF98-449A-B8E9-2A049B1E0BE9}"/>
              </a:ext>
            </a:extLst>
          </p:cNvPr>
          <p:cNvGrpSpPr/>
          <p:nvPr/>
        </p:nvGrpSpPr>
        <p:grpSpPr>
          <a:xfrm>
            <a:off x="6847218" y="1499626"/>
            <a:ext cx="5079653" cy="1125007"/>
            <a:chOff x="6847218" y="1499626"/>
            <a:chExt cx="5079653" cy="1125007"/>
          </a:xfrm>
        </p:grpSpPr>
        <p:grpSp>
          <p:nvGrpSpPr>
            <p:cNvPr id="12" name="Group 133">
              <a:extLst>
                <a:ext uri="{FF2B5EF4-FFF2-40B4-BE49-F238E27FC236}">
                  <a16:creationId xmlns:a16="http://schemas.microsoft.com/office/drawing/2014/main" id="{B1F47272-FA5F-4283-BD5A-F39DE8811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47218" y="1499626"/>
              <a:ext cx="1124065" cy="1125007"/>
              <a:chOff x="5249342" y="1406453"/>
              <a:chExt cx="648499" cy="649042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08A5C4C-0FD3-4592-89CB-696C222075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49342" y="1406453"/>
                <a:ext cx="648499" cy="649042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4F0B0F-03CD-4826-AC10-6CC1EBE82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4169" y="1481343"/>
                <a:ext cx="498845" cy="499263"/>
              </a:xfrm>
              <a:prstGeom prst="ellipse">
                <a:avLst/>
              </a:pr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58">
              <a:extLst>
                <a:ext uri="{FF2B5EF4-FFF2-40B4-BE49-F238E27FC236}">
                  <a16:creationId xmlns:a16="http://schemas.microsoft.com/office/drawing/2014/main" id="{72D88F5B-A07C-4B25-9BB6-D0C1A343E02F}"/>
                </a:ext>
              </a:extLst>
            </p:cNvPr>
            <p:cNvGrpSpPr/>
            <p:nvPr/>
          </p:nvGrpSpPr>
          <p:grpSpPr>
            <a:xfrm>
              <a:off x="8143760" y="1513173"/>
              <a:ext cx="3783111" cy="945765"/>
              <a:chOff x="7174424" y="1352592"/>
              <a:chExt cx="2837333" cy="70932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59402C-7424-4871-81A4-589933CC1ED7}"/>
                  </a:ext>
                </a:extLst>
              </p:cNvPr>
              <p:cNvSpPr txBox="1"/>
              <p:nvPr/>
            </p:nvSpPr>
            <p:spPr>
              <a:xfrm>
                <a:off x="7174424" y="1600395"/>
                <a:ext cx="2837333" cy="461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the relevant information should be presented</a:t>
                </a:r>
                <a:b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the individual user. Avoid showing all information to everyone, this creates data clutter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38164B-0D58-46B5-8BB6-3B3E0228ACA4}"/>
                  </a:ext>
                </a:extLst>
              </p:cNvPr>
              <p:cNvSpPr/>
              <p:nvPr/>
            </p:nvSpPr>
            <p:spPr>
              <a:xfrm>
                <a:off x="7174424" y="1352592"/>
                <a:ext cx="1557445" cy="21549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867" b="1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Avoid Data Clutter</a:t>
                </a:r>
              </a:p>
            </p:txBody>
          </p:sp>
        </p:grpSp>
        <p:pic>
          <p:nvPicPr>
            <p:cNvPr id="4110" name="Picture 14" descr="https://cdn-icons-png.flaticon.com/512/7687/7687616.png">
              <a:extLst>
                <a:ext uri="{FF2B5EF4-FFF2-40B4-BE49-F238E27FC236}">
                  <a16:creationId xmlns:a16="http://schemas.microsoft.com/office/drawing/2014/main" id="{08DFDDD6-679D-45E6-B4E0-221756634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85" y="1758184"/>
              <a:ext cx="536146" cy="53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AD106-CB10-4A71-B553-5D1367B1C39F}"/>
              </a:ext>
            </a:extLst>
          </p:cNvPr>
          <p:cNvGrpSpPr/>
          <p:nvPr/>
        </p:nvGrpSpPr>
        <p:grpSpPr>
          <a:xfrm>
            <a:off x="942975" y="1476355"/>
            <a:ext cx="4521675" cy="1163518"/>
            <a:chOff x="942975" y="1476355"/>
            <a:chExt cx="4521675" cy="1163518"/>
          </a:xfrm>
        </p:grpSpPr>
        <p:grpSp>
          <p:nvGrpSpPr>
            <p:cNvPr id="21" name="Group 134">
              <a:extLst>
                <a:ext uri="{FF2B5EF4-FFF2-40B4-BE49-F238E27FC236}">
                  <a16:creationId xmlns:a16="http://schemas.microsoft.com/office/drawing/2014/main" id="{AB3CEEBB-DAFA-4152-9CF6-528C29122EA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40585" y="1514866"/>
              <a:ext cx="1124065" cy="1125007"/>
              <a:chOff x="3287425" y="1417883"/>
              <a:chExt cx="648499" cy="649042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02A554-F1D0-4219-8A8A-0B19913BFF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3B00819-3BA2-487B-B522-880C4C1DF5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3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" name="Group 56">
              <a:extLst>
                <a:ext uri="{FF2B5EF4-FFF2-40B4-BE49-F238E27FC236}">
                  <a16:creationId xmlns:a16="http://schemas.microsoft.com/office/drawing/2014/main" id="{2808E688-581E-4298-8FD4-FF13FEF9BCC5}"/>
                </a:ext>
              </a:extLst>
            </p:cNvPr>
            <p:cNvGrpSpPr/>
            <p:nvPr/>
          </p:nvGrpSpPr>
          <p:grpSpPr>
            <a:xfrm>
              <a:off x="942975" y="1476355"/>
              <a:ext cx="3265632" cy="957414"/>
              <a:chOff x="-469536" y="1363501"/>
              <a:chExt cx="2449224" cy="42867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884C1-7188-4AFD-BC9A-5E93573AE6CE}"/>
                  </a:ext>
                </a:extLst>
              </p:cNvPr>
              <p:cNvSpPr txBox="1"/>
              <p:nvPr/>
            </p:nvSpPr>
            <p:spPr>
              <a:xfrm>
                <a:off x="-469536" y="1516651"/>
                <a:ext cx="2449224" cy="275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rgbClr val="595959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Understanding why the audience uses the dashboard, the metrics that matter, and what are the actionable insights present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73627F-FEC7-46B8-866C-8FFF85BDA24F}"/>
                  </a:ext>
                </a:extLst>
              </p:cNvPr>
              <p:cNvSpPr/>
              <p:nvPr/>
            </p:nvSpPr>
            <p:spPr>
              <a:xfrm>
                <a:off x="-60534" y="1363501"/>
                <a:ext cx="2040222" cy="12864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r"/>
                <a:r>
                  <a:rPr lang="en-US" sz="1867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Consider your audience</a:t>
                </a:r>
              </a:p>
            </p:txBody>
          </p:sp>
        </p:grpSp>
        <p:pic>
          <p:nvPicPr>
            <p:cNvPr id="4112" name="Picture 16" descr="https://cdn-icons-png.flaticon.com/512/2282/2282175.png">
              <a:extLst>
                <a:ext uri="{FF2B5EF4-FFF2-40B4-BE49-F238E27FC236}">
                  <a16:creationId xmlns:a16="http://schemas.microsoft.com/office/drawing/2014/main" id="{35B5311F-525D-4C8C-AC80-DAF377D7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477" y="1778968"/>
              <a:ext cx="581694" cy="58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</TotalTime>
  <Words>868</Words>
  <Application>Microsoft Office PowerPoint</Application>
  <PresentationFormat>Widescreen</PresentationFormat>
  <Paragraphs>134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984</cp:revision>
  <dcterms:created xsi:type="dcterms:W3CDTF">2021-05-29T21:16:01Z</dcterms:created>
  <dcterms:modified xsi:type="dcterms:W3CDTF">2023-01-31T13:05:49Z</dcterms:modified>
</cp:coreProperties>
</file>